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3" r:id="rId11"/>
    <p:sldId id="264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A68446-4755-42A3-A409-4189ACF27E92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6913A-B4A2-4EA0-85D1-B3DD29140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16913A-B4A2-4EA0-85D1-B3DD29140DC3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 не сохранившемся эскизе Гартмана была нарисована ёлочная игрушка, изображающая щипцы для колки орехов («щелкунчик») в виде карлика на кривых ножках. Изначально неподвижная фигурка гнома у Мусоргского оживает. Динамичная пьеса передаёт изломанными ритмом и поворотами мелодии ужимки крадущегося гнома, слушатель «наблюдает», как он перебегает с места на место и замирает. Выбранная тональность ми-бемоль минор — достаточно мрачная, но неустойчивая гармония и короткие форшлаги в окончаниях фраз придают музыке «игрушечный» оттенок, отодвигая трагическое в сферу сказочности.</a:t>
            </a:r>
            <a:br>
              <a:rPr lang="ru-RU" dirty="0" smtClean="0"/>
            </a:br>
            <a:r>
              <a:rPr lang="ru-RU" dirty="0" smtClean="0"/>
              <a:t>В средней части, выражающей более глубинную характеристику персонажа, гном, по одной из трактовок, будто останавливается и начинает размышлять (напряжённая «раскачка» басов) или просто пытается отдохнуть, время от времени будто пугаясь, заподозрив опасность (повторение ломаных фраз из первой части). Каждая попытка спокойной остановки завершается пугано-тревожным пассажем. Наконец — гном так и не нашёл покоя — средняя часть переходит в громкую (фортиссимо) кульминацию — </a:t>
            </a:r>
            <a:r>
              <a:rPr lang="ru-RU" dirty="0" err="1" smtClean="0"/>
              <a:t>хроматически</a:t>
            </a:r>
            <a:r>
              <a:rPr lang="ru-RU" dirty="0" smtClean="0"/>
              <a:t> нисходящую линию, трагически звучащую и передающую страдание и отчаяние.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Затем возвращается (в некотором отдалении) тема первой части, и в конце она «сдувается» быстрым пассажем, уносящим с собой впечатления от гнома.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16913A-B4A2-4EA0-85D1-B3DD29140DC3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Безусловно, понять содержание вокального произведения, где есть слова намного проще, чем инструментальные произведения. Поэтому, часто композиторы дают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названия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своим музыкальным сочинениям, поясняя тем самым содержание,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программу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произведения.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16913A-B4A2-4EA0-85D1-B3DD29140DC3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Приходилось встречаться с литературными произведениями (рассказами, сказками, повестями и др.), где упоминается звучащая музыка, или же рассказывается о каких-то музыкантах, их жизни, творчестве, не так ли? Приведите примеры.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16913A-B4A2-4EA0-85D1-B3DD29140DC3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B159A-027D-4558-8483-695C2AA3CEEB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B277-DAAD-44B8-95A3-36329A2AB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B159A-027D-4558-8483-695C2AA3CEEB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B277-DAAD-44B8-95A3-36329A2AB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B159A-027D-4558-8483-695C2AA3CEEB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B277-DAAD-44B8-95A3-36329A2AB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B159A-027D-4558-8483-695C2AA3CEEB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B277-DAAD-44B8-95A3-36329A2AB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B159A-027D-4558-8483-695C2AA3CEEB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B277-DAAD-44B8-95A3-36329A2AB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B159A-027D-4558-8483-695C2AA3CEEB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B277-DAAD-44B8-95A3-36329A2AB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B159A-027D-4558-8483-695C2AA3CEEB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B277-DAAD-44B8-95A3-36329A2AB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B159A-027D-4558-8483-695C2AA3CEEB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B277-DAAD-44B8-95A3-36329A2AB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B159A-027D-4558-8483-695C2AA3CEEB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B277-DAAD-44B8-95A3-36329A2AB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B159A-027D-4558-8483-695C2AA3CEEB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B277-DAAD-44B8-95A3-36329A2AB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B159A-027D-4558-8483-695C2AA3CEEB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B277-DAAD-44B8-95A3-36329A2AB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B159A-027D-4558-8483-695C2AA3CEEB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8B277-DAAD-44B8-95A3-36329A2AB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Documents%20and%20Settings\Zakirovi\&#1056;&#1072;&#1073;&#1086;&#1095;&#1080;&#1081;%20&#1089;&#1090;&#1086;&#1083;\5%20&#1082;&#1083;&#1072;&#1089;&#1089;\1%20&#1091;&#1088;&#1086;&#1082;\84606_5_&#1082;&#1083;&#1072;&#1089;&#1089;(1)\&#1052;&#1086;&#1076;&#1077;&#1089;&#1090;%20&#1052;&#1091;&#1089;&#1086;&#1088;&#1075;&#1089;&#1082;&#1080;&#1081;%20-%20&#1043;&#1085;&#1086;&#1084;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00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14282" y="1071546"/>
            <a:ext cx="8642350" cy="4897437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Слово было в начале убого,</a:t>
            </a:r>
          </a:p>
          <a:p>
            <a:r>
              <a:rPr lang="ru-RU" b="1" dirty="0">
                <a:solidFill>
                  <a:schemeClr val="tx1"/>
                </a:solidFill>
              </a:rPr>
              <a:t>Узко, словно истоки у рек.</a:t>
            </a:r>
          </a:p>
          <a:p>
            <a:r>
              <a:rPr lang="ru-RU" b="1" dirty="0">
                <a:solidFill>
                  <a:schemeClr val="tx1"/>
                </a:solidFill>
              </a:rPr>
              <a:t>Слово было в начале у Бога,</a:t>
            </a:r>
          </a:p>
          <a:p>
            <a:r>
              <a:rPr lang="ru-RU" b="1" dirty="0">
                <a:solidFill>
                  <a:schemeClr val="tx1"/>
                </a:solidFill>
              </a:rPr>
              <a:t>Но коснулся его человек!</a:t>
            </a:r>
          </a:p>
          <a:p>
            <a:r>
              <a:rPr lang="ru-RU" b="1" dirty="0">
                <a:solidFill>
                  <a:schemeClr val="tx1"/>
                </a:solidFill>
              </a:rPr>
              <a:t>И оно полетело как птица,</a:t>
            </a:r>
          </a:p>
          <a:p>
            <a:r>
              <a:rPr lang="ru-RU" b="1" dirty="0">
                <a:solidFill>
                  <a:schemeClr val="tx1"/>
                </a:solidFill>
              </a:rPr>
              <a:t>И запело над нашим жильём,</a:t>
            </a:r>
          </a:p>
          <a:p>
            <a:r>
              <a:rPr lang="ru-RU" b="1" dirty="0">
                <a:solidFill>
                  <a:schemeClr val="tx1"/>
                </a:solidFill>
              </a:rPr>
              <a:t>Чтобы людям-богам поклониться,</a:t>
            </a:r>
          </a:p>
          <a:p>
            <a:r>
              <a:rPr lang="ru-RU" b="1" dirty="0">
                <a:solidFill>
                  <a:schemeClr val="tx1"/>
                </a:solidFill>
              </a:rPr>
              <a:t>Песней им послужить и стихом.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4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1556792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Проникновение в литературные произведения образов, связанных с музыкальным искусством.</a:t>
            </a:r>
            <a:endParaRPr lang="ru-RU" sz="3600" b="1" spc="10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836712"/>
            <a:ext cx="79928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Что стало бы с музыкой, если бы не было литературы?</a:t>
            </a:r>
            <a:endParaRPr lang="ru-RU" sz="400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2564904"/>
            <a:ext cx="79928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Что потеряла бы музыка, если бы не было ни поэзии, ни прозы?</a:t>
            </a:r>
            <a:endParaRPr lang="ru-RU" sz="400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85992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Домашнее задание. </a:t>
            </a:r>
          </a:p>
          <a:p>
            <a:r>
              <a:rPr lang="ru-RU" sz="3200" b="1" dirty="0" smtClean="0"/>
              <a:t>Вспомните литературные произведения, в которых рассказывается о музыке и музыкантах. </a:t>
            </a:r>
            <a:endParaRPr lang="ru-RU" sz="32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188640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>
                    <a:lumMod val="65000"/>
                  </a:schemeClr>
                </a:solidFill>
              </a:rPr>
              <a:t>Тема урока: </a:t>
            </a:r>
            <a:endParaRPr lang="ru-RU" sz="36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908720"/>
            <a:ext cx="66002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50" dirty="0" smtClean="0">
                <a:ln w="13500">
                  <a:solidFill>
                    <a:schemeClr val="tx1">
                      <a:lumMod val="85000"/>
                      <a:lumOff val="150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Что роднит музыку с литературой?</a:t>
            </a:r>
            <a:endParaRPr lang="ru-RU" sz="4000" b="1" cap="none" spc="50" dirty="0">
              <a:ln w="13500">
                <a:solidFill>
                  <a:schemeClr val="tx1">
                    <a:lumMod val="85000"/>
                    <a:lumOff val="150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836712"/>
            <a:ext cx="79928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Что стало бы с музыкой, если бы не было литературы?</a:t>
            </a:r>
            <a:endParaRPr lang="ru-RU" sz="400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2564904"/>
            <a:ext cx="79928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Что потеряла бы музыка, если бы не было ни поэзии, ни прозы?</a:t>
            </a:r>
            <a:endParaRPr lang="ru-RU" sz="400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116632"/>
            <a:ext cx="25835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Музыка</a:t>
            </a:r>
            <a:endParaRPr lang="ru-RU" sz="5400" b="1" cap="none" spc="0" dirty="0">
              <a:ln w="11430">
                <a:solidFill>
                  <a:schemeClr val="tx1">
                    <a:lumMod val="85000"/>
                    <a:lumOff val="15000"/>
                  </a:schemeClr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7" name="Picture 3" descr="C:\Users\Катя\Desktop\Cкриншоты\027e2bd9d7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789835">
            <a:off x="1014332" y="2895447"/>
            <a:ext cx="7267549" cy="90941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555787" y="5373216"/>
            <a:ext cx="36403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Литература</a:t>
            </a:r>
            <a:endParaRPr lang="ru-RU" sz="5400" b="1" cap="none" spc="0" dirty="0">
              <a:ln w="11430">
                <a:solidFill>
                  <a:schemeClr val="tx1">
                    <a:lumMod val="85000"/>
                    <a:lumOff val="15000"/>
                  </a:schemeClr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512393">
            <a:off x="4069071" y="2425147"/>
            <a:ext cx="259355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3"/>
                </a:solidFill>
                <a:effectLst/>
              </a:rPr>
              <a:t>Жизнь</a:t>
            </a:r>
            <a:endParaRPr lang="ru-RU" sz="5400" b="1" i="1" cap="none" spc="0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2060848"/>
            <a:ext cx="20839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Intono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63888" y="2204864"/>
            <a:ext cx="4608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- </a:t>
            </a:r>
            <a:r>
              <a:rPr lang="ru-RU" sz="4000" b="1" dirty="0" smtClean="0"/>
              <a:t>произношу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3068960"/>
            <a:ext cx="34890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Интонация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556792"/>
            <a:ext cx="80494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Поэзия + мелодия = песня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77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Модест Мусоргский - Гно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929322" y="1643050"/>
            <a:ext cx="304800" cy="3048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214290"/>
            <a:ext cx="89297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bg1"/>
                </a:solidFill>
              </a:rPr>
              <a:t>Какие чувства у вас возникли  при прослушивании музыки, какие образы вы себе нарисовали, как бы вы назвали это музыкальное произведение?</a:t>
            </a:r>
            <a:endParaRPr lang="ru-RU" sz="20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8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атя\Desktop\Cкриншоты\521926934_tonne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692696"/>
            <a:ext cx="4248472" cy="5664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427984" y="332656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dobe Fangsong Std R" pitchFamily="18" charset="-128"/>
                <a:ea typeface="Adobe Fangsong Std R" pitchFamily="18" charset="-128"/>
              </a:rPr>
              <a:t>М.П.Мусоргский</a:t>
            </a:r>
            <a:endParaRPr lang="ru-RU" sz="2400" b="1" dirty="0">
              <a:latin typeface="Adobe Fangsong Std R" pitchFamily="18" charset="-128"/>
              <a:ea typeface="Adobe Fangsong Std R" pitchFamily="18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96136" y="1124744"/>
            <a:ext cx="4248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Adobe Fangsong Std R" pitchFamily="18" charset="-128"/>
                <a:ea typeface="Adobe Fangsong Std R" pitchFamily="18" charset="-128"/>
                <a:cs typeface="Aharoni" pitchFamily="2" charset="-79"/>
              </a:rPr>
              <a:t>Пьеса «Гном»</a:t>
            </a:r>
            <a:endParaRPr lang="ru-RU" sz="3600" b="1" i="1" dirty="0">
              <a:latin typeface="Adobe Fangsong Std R" pitchFamily="18" charset="-128"/>
              <a:ea typeface="Adobe Fangsong Std R" pitchFamily="18" charset="-128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25835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Музыка</a:t>
            </a:r>
            <a:endParaRPr lang="ru-RU" sz="5400" b="1" cap="none" spc="0" dirty="0">
              <a:ln w="11430">
                <a:solidFill>
                  <a:schemeClr val="tx1">
                    <a:lumMod val="85000"/>
                    <a:lumOff val="15000"/>
                  </a:schemeClr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Picture 3" descr="C:\Users\Катя\Desktop\Cкриншоты\027e2bd9d7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789835">
            <a:off x="1014332" y="2895447"/>
            <a:ext cx="7267549" cy="90941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555787" y="5373216"/>
            <a:ext cx="36403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Литература</a:t>
            </a:r>
            <a:endParaRPr lang="ru-RU" sz="5400" b="1" cap="none" spc="0" dirty="0">
              <a:ln w="11430">
                <a:solidFill>
                  <a:schemeClr val="tx1">
                    <a:lumMod val="85000"/>
                    <a:lumOff val="15000"/>
                  </a:schemeClr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059898">
            <a:off x="3677105" y="2346966"/>
            <a:ext cx="33426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3"/>
                </a:solidFill>
              </a:rPr>
              <a:t>Название</a:t>
            </a:r>
            <a:endParaRPr lang="ru-RU" sz="5400" b="1" i="1" cap="none" spc="0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059898">
            <a:off x="1743654" y="3049278"/>
            <a:ext cx="404575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3"/>
                </a:solidFill>
              </a:rPr>
              <a:t>Программа</a:t>
            </a:r>
            <a:endParaRPr lang="ru-RU" sz="5400" b="1" i="1" cap="none" spc="0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347</Words>
  <Application>Microsoft Office PowerPoint</Application>
  <PresentationFormat>Экран (4:3)</PresentationFormat>
  <Paragraphs>38</Paragraphs>
  <Slides>12</Slides>
  <Notes>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Ya Blondinko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Катя</dc:creator>
  <cp:lastModifiedBy>SamLab.ws</cp:lastModifiedBy>
  <cp:revision>13</cp:revision>
  <dcterms:created xsi:type="dcterms:W3CDTF">2012-09-06T18:09:37Z</dcterms:created>
  <dcterms:modified xsi:type="dcterms:W3CDTF">2014-09-07T20:20:32Z</dcterms:modified>
</cp:coreProperties>
</file>