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63" r:id="rId13"/>
    <p:sldId id="264" r:id="rId14"/>
    <p:sldId id="260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46FA-3B29-421B-87B4-74FD78A40AA2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89A6-01CC-4A56-BB45-BFA93E42B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1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Первую и простую схему разделения искусств, связанных со словом, предложил Аристотель, согласно которому </a:t>
            </a:r>
            <a:r>
              <a:rPr lang="ru-RU" u="sng" dirty="0" smtClean="0"/>
              <a:t>эпос</a:t>
            </a:r>
            <a:r>
              <a:rPr lang="ru-RU" dirty="0" smtClean="0"/>
              <a:t> есть рассказ о событии, </a:t>
            </a:r>
            <a:r>
              <a:rPr lang="ru-RU" u="sng" dirty="0" smtClean="0"/>
              <a:t>драма</a:t>
            </a:r>
            <a:r>
              <a:rPr lang="ru-RU" dirty="0" smtClean="0"/>
              <a:t> представляет его в лицах, </a:t>
            </a:r>
            <a:r>
              <a:rPr lang="ru-RU" u="sng" dirty="0" smtClean="0"/>
              <a:t>лирика</a:t>
            </a:r>
            <a:r>
              <a:rPr lang="ru-RU" dirty="0" smtClean="0"/>
              <a:t> откликается песнью души.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Бородин Александр Порфирьевич (1833-1887), один из композиторов "Могучей кучки«.</a:t>
            </a:r>
            <a:br>
              <a:rPr lang="ru-RU" dirty="0" smtClean="0"/>
            </a:br>
            <a:r>
              <a:rPr lang="ru-RU" dirty="0" smtClean="0"/>
              <a:t>Все его творчество пронизано темой величия русского народа, любви к родине, свободолюбия.</a:t>
            </a:r>
            <a:br>
              <a:rPr lang="ru-RU" dirty="0" smtClean="0"/>
            </a:br>
            <a:r>
              <a:rPr lang="ru-RU" dirty="0" smtClean="0"/>
              <a:t>Об этом – и "Богатырская симфония", запечатлевшая образ могучей героической Родины, и опера "Князь Игорь", созданная по мотивам русского эпоса «Слово о полку Игореве».«Слово о полку Игореве» («Слово о походе </a:t>
            </a:r>
            <a:r>
              <a:rPr lang="ru-RU" dirty="0" err="1" smtClean="0"/>
              <a:t>Игоревом</a:t>
            </a:r>
            <a:r>
              <a:rPr lang="ru-RU" dirty="0" smtClean="0"/>
              <a:t>, Игоря, сына </a:t>
            </a:r>
            <a:r>
              <a:rPr lang="ru-RU" dirty="0" err="1" smtClean="0"/>
              <a:t>Святославова</a:t>
            </a:r>
            <a:r>
              <a:rPr lang="ru-RU" dirty="0" smtClean="0"/>
              <a:t>, внука </a:t>
            </a:r>
            <a:r>
              <a:rPr lang="ru-RU" dirty="0" err="1" smtClean="0"/>
              <a:t>Олегова</a:t>
            </a:r>
            <a:r>
              <a:rPr lang="ru-RU" dirty="0" smtClean="0"/>
              <a:t>— самый известный (считающийся величайшим) памятник средневековой русской литературы. В основе сюжета — неудачный поход 1185 года русских князей на половцев, ведомый князем Игорем </a:t>
            </a:r>
            <a:r>
              <a:rPr lang="ru-RU" dirty="0" err="1" smtClean="0"/>
              <a:t>Святославичем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своей арии князь Игорь выражает печаль по поводу своего плена и гибели своего полка, мечтает о свободе и возможности организовать новый поход, победоносный.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H:\Documents%20and%20Settings\Zakirovi\&#1056;&#1072;&#1073;&#1086;&#1095;&#1080;&#1081;%20&#1089;&#1090;&#1086;&#1083;\6%20&#1082;&#1083;&#1072;&#1089;&#1089;\bogatir2020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Documents%20and%20Settings\Zakirovi\&#1056;&#1072;&#1073;&#1086;&#1095;&#1080;&#1081;%20&#1089;&#1090;&#1086;&#1083;\6%20&#1082;&#1083;&#1072;&#1089;&#1089;\Dr.Spaun%20-%20&#1055;&#1080;&#1072;&#1085;&#1080;&#1085;&#1086;%20&#1080;%20&#1079;&#1074;&#1091;&#1082;%20&#1076;&#1086;&#1078;&#1076;&#1103;.mp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2357453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Удивительный мир</a:t>
            </a:r>
            <a:br>
              <a:rPr lang="ru-RU" sz="6000" b="1" i="1" dirty="0" smtClean="0"/>
            </a:br>
            <a:r>
              <a:rPr lang="ru-RU" sz="6000" b="1" i="1" dirty="0" smtClean="0"/>
              <a:t>музыкальных образов</a:t>
            </a:r>
            <a:endParaRPr lang="ru-RU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Лена\Desktop\смаил\музыка\муз. инструменты анимация\animaciya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01228"/>
            <a:ext cx="3429009" cy="455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gatir2020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57126"/>
            <a:ext cx="8429684" cy="674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571480"/>
            <a:ext cx="2571768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Вокальная музыка</a:t>
            </a:r>
            <a:endParaRPr lang="ru-RU" sz="32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571480"/>
            <a:ext cx="442915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Сольное пение, пение в ансамбле и в хоре с инструментальным аккомпанементом или без сопровождения.</a:t>
            </a:r>
            <a:endParaRPr lang="ru-RU" sz="2000" b="1" i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10001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4" y="3500438"/>
            <a:ext cx="464347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Песня, романс, вокализ, баллада, баркарола, хоровой концерт, кантата, опера, оперетта, мюзикл.</a:t>
            </a:r>
            <a:endParaRPr lang="ru-RU" sz="2400" b="1" i="1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39624" y="2532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peo-ba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1785950" cy="240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642918"/>
            <a:ext cx="414337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Инструментальная музыка</a:t>
            </a:r>
            <a:endParaRPr lang="ru-RU" sz="32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500042"/>
            <a:ext cx="3643338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Инструментальная музыка предназначена для игры на различных инструментах (сольная, ансамблевая, оркестровая)</a:t>
            </a:r>
            <a:endParaRPr lang="ru-RU" sz="2000" b="1" i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357686" y="1428736"/>
            <a:ext cx="764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4000504"/>
            <a:ext cx="400052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Марш, танец, симфония, концерт, балет, прелюдия, соната, этюд.</a:t>
            </a:r>
            <a:endParaRPr lang="ru-RU" sz="2400" b="1" i="1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575409" y="3211541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Лена\Desktop\смаил\музыка\муз. инструменты анимация\24a17ad1074454b3ef6ae8c76a960e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240031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смаил\2670894-f9c24cb84cd86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857784" cy="647704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357818" y="2780928"/>
            <a:ext cx="3643338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Как ветер целует листья, как волны ласкают берег, так мир без любви не мыслим. Надеемся, любим, верим...</a:t>
            </a:r>
          </a:p>
          <a:p>
            <a:pPr algn="ctr"/>
            <a:r>
              <a:rPr lang="ru-RU" sz="2000" b="1" i="1" dirty="0" smtClean="0"/>
              <a:t>Как звезды поют о море, как небо на крыльях ближе так сердце живет любовью и каждым ударом дышит.</a:t>
            </a:r>
            <a:endParaRPr lang="ru-RU" sz="20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16632"/>
            <a:ext cx="371474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Дождя прошу, подайте, умоляю! </a:t>
            </a:r>
          </a:p>
          <a:p>
            <a:r>
              <a:rPr lang="ru-RU" b="1" i="1" dirty="0" smtClean="0"/>
              <a:t>Чтобы врасплох, короткого, прямого,</a:t>
            </a:r>
          </a:p>
          <a:p>
            <a:r>
              <a:rPr lang="ru-RU" b="1" i="1" dirty="0" smtClean="0"/>
              <a:t>Июльского, </a:t>
            </a:r>
            <a:r>
              <a:rPr lang="ru-RU" b="1" i="1" dirty="0" err="1" smtClean="0"/>
              <a:t>теплющего</a:t>
            </a:r>
            <a:r>
              <a:rPr lang="ru-RU" b="1" i="1" dirty="0" smtClean="0"/>
              <a:t>  такого, </a:t>
            </a:r>
          </a:p>
          <a:p>
            <a:r>
              <a:rPr lang="ru-RU" b="1" i="1" dirty="0" smtClean="0"/>
              <a:t>Который льет, а я под ним гуляю.</a:t>
            </a:r>
            <a:endParaRPr lang="ru-RU" b="1" i="1" dirty="0"/>
          </a:p>
        </p:txBody>
      </p:sp>
      <p:pic>
        <p:nvPicPr>
          <p:cNvPr id="6" name="Dr.Spaun - Пианино и звук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72560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Вопросы на </a:t>
            </a:r>
            <a:br>
              <a:rPr lang="ru-RU" b="1" i="1" dirty="0" smtClean="0"/>
            </a:br>
            <a:r>
              <a:rPr lang="ru-RU" b="1" i="1" dirty="0" smtClean="0"/>
              <a:t>повторение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Назови жанры вокальной музыки.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Назови жанры инструментальной музыки.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общего между разговорной и музыкальной речью?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Что такое музыкальный образ?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Какой образ в прозвучавшем произведении?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Образ чего создал композитор?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9220" name="Picture 4" descr="C:\Users\Лена\Desktop\смаил\question-mark1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1785949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Записать жанры вокальной и инструментальной музыки.</a:t>
            </a:r>
            <a:endParaRPr lang="ru-RU" sz="3600" b="1" i="1" dirty="0"/>
          </a:p>
        </p:txBody>
      </p:sp>
      <p:pic>
        <p:nvPicPr>
          <p:cNvPr id="10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2728471" cy="1143008"/>
          </a:xfrm>
          <a:prstGeom prst="rect">
            <a:avLst/>
          </a:prstGeom>
          <a:noFill/>
        </p:spPr>
      </p:pic>
      <p:pic>
        <p:nvPicPr>
          <p:cNvPr id="11" name="Picture 17" descr="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57166"/>
            <a:ext cx="922355" cy="1406531"/>
          </a:xfrm>
          <a:prstGeom prst="rect">
            <a:avLst/>
          </a:prstGeom>
          <a:noFill/>
        </p:spPr>
      </p:pic>
      <p:pic>
        <p:nvPicPr>
          <p:cNvPr id="12" name="Picture 14" descr="7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7" y="4786322"/>
            <a:ext cx="841087" cy="119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С раб. стола\Папка Татьяны Ивановны\урок\6\1.1\Modest_Petrovich_Musorgsk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3071834" cy="350643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571480"/>
            <a:ext cx="342899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«Искусство есть средство беседы с людьми» </a:t>
            </a:r>
            <a:r>
              <a:rPr lang="ru-RU" sz="2800" dirty="0" smtClean="0"/>
              <a:t>М.П.Мусоргский</a:t>
            </a:r>
            <a:endParaRPr lang="ru-RU" sz="2800" dirty="0"/>
          </a:p>
        </p:txBody>
      </p:sp>
      <p:pic>
        <p:nvPicPr>
          <p:cNvPr id="1027" name="Picture 3" descr="C:\Users\Лена\Desktop\С раб. стола\Папка Татьяны Ивановны\урок\6\1.1\2666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644" y="214290"/>
            <a:ext cx="2785708" cy="364333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714876" y="4071942"/>
            <a:ext cx="4214842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Н.А. Римский-Корсаков называл музыку искусством поэтической мысли, которое сродни нашей речи.</a:t>
            </a:r>
            <a:endParaRPr lang="ru-RU" sz="2400" b="1" i="1" dirty="0"/>
          </a:p>
        </p:txBody>
      </p:sp>
      <p:pic>
        <p:nvPicPr>
          <p:cNvPr id="1028" name="Picture 4" descr="C:\Users\Лена\Desktop\смаил\музыка\муз. инструменты анимация\avatar6190_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1325220" cy="152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500042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Музыкальная речь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29066"/>
            <a:ext cx="257176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Разговорная речь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2928926" y="1714488"/>
            <a:ext cx="2286016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интонация</a:t>
            </a:r>
            <a:endParaRPr lang="ru-RU" sz="2400" b="1" dirty="0"/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5400000">
            <a:off x="750067" y="1893083"/>
            <a:ext cx="2000264" cy="17859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72264" y="1714488"/>
            <a:ext cx="235745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мелодия</a:t>
            </a:r>
            <a:endParaRPr lang="ru-RU" sz="28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2571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934" y="4429132"/>
            <a:ext cx="4714908" cy="198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Мелодия – душа музыкального произведения, его самая существенная сторона.</a:t>
            </a:r>
            <a:endParaRPr lang="ru-RU" sz="2800" b="1" i="1" dirty="0"/>
          </a:p>
        </p:txBody>
      </p:sp>
      <p:pic>
        <p:nvPicPr>
          <p:cNvPr id="5122" name="Picture 2" descr="C:\Users\Лена\Desktop\смаил\музыка\муз. инструменты анимация\avatar6190_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984" y="357166"/>
            <a:ext cx="124240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7686700" cy="300039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От того, как развиваются мелодии, как они сочетаются между собой, зависит рождение музыкального образа.</a:t>
            </a:r>
            <a:endParaRPr lang="ru-RU" sz="32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2357431"/>
            <a:ext cx="8186766" cy="10715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Музыкальный образ – это отражённая в музыке жизнь.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4357694"/>
            <a:ext cx="353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Приведи примеры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000504"/>
            <a:ext cx="409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Образ лирический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Образ драматический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Образ эпический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Лена\Desktop\смаил\музыка\муз. инструменты анимация\avatar6190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71480"/>
            <a:ext cx="952500" cy="1095375"/>
          </a:xfrm>
          <a:prstGeom prst="rect">
            <a:avLst/>
          </a:prstGeom>
          <a:noFill/>
        </p:spPr>
      </p:pic>
      <p:pic>
        <p:nvPicPr>
          <p:cNvPr id="6147" name="Picture 3" descr="C:\Users\Лена\Desktop\смаил\animated question mar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72140"/>
            <a:ext cx="857256" cy="107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00B0F0"/>
                </a:solidFill>
              </a:rPr>
              <a:t>Образ лирический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5572164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«лирика» происходит от слова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"лира" – это древний инструмент, на </a:t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котором играли певцы (рапсоды), повествуя о различных событиях и пережитых эмоциях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5d77c4737cc6da1125758c80a2e3e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71612"/>
            <a:ext cx="2786082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</a:rPr>
              <a:t>Лирика </a:t>
            </a:r>
            <a:r>
              <a:rPr lang="ru-RU" sz="3600" b="1" dirty="0" smtClean="0">
                <a:effectLst/>
              </a:rPr>
              <a:t>– очень </a:t>
            </a:r>
            <a:r>
              <a:rPr lang="ru-RU" sz="3600" b="1" dirty="0">
                <a:effectLst/>
              </a:rPr>
              <a:t>личное восприятие мира и различных </a:t>
            </a:r>
            <a:r>
              <a:rPr lang="ru-RU" sz="3600" b="1" dirty="0" smtClean="0">
                <a:effectLst/>
              </a:rPr>
              <a:t>событий</a:t>
            </a:r>
            <a:endParaRPr lang="ru-RU" sz="36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714876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 и переживания героя, его монолог, в котором он повествует о том, что ему довелось пережить.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лирическом произведении нет никаких событий, в отличие от драмы и эпоса – только исповедь лирического героя, его личное восприятие различных явлений.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Главные свойства лирики: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чувство</a:t>
            </a:r>
            <a:br>
              <a:rPr lang="ru-RU" dirty="0" smtClean="0"/>
            </a:br>
            <a:r>
              <a:rPr lang="ru-RU" dirty="0" smtClean="0"/>
              <a:t>настроение</a:t>
            </a:r>
            <a:br>
              <a:rPr lang="ru-RU" dirty="0" smtClean="0"/>
            </a:br>
            <a:r>
              <a:rPr lang="ru-RU" dirty="0" smtClean="0"/>
              <a:t>отсутствие действия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45" y="3643314"/>
            <a:ext cx="4414611" cy="307183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7214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Кристофа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Виллибальда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"Орфей"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Драма - произведение, изображающее процесс </a:t>
            </a:r>
            <a:r>
              <a:rPr lang="ru-RU" b="1" dirty="0" smtClean="0">
                <a:effectLst/>
              </a:rPr>
              <a:t>действия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435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solidFill>
                  <a:srgbClr val="00B0F0"/>
                </a:solidFill>
              </a:rPr>
              <a:t>Главные свойства драмы:</a:t>
            </a:r>
          </a:p>
          <a:p>
            <a:pPr algn="ctr">
              <a:buNone/>
            </a:pPr>
            <a:r>
              <a:rPr lang="ru-RU" dirty="0" smtClean="0"/>
              <a:t>Человек находится в сложной, тяжёлой ситуации, которая кажется ему безвыходной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ищет выход из этой ситуации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вступает в борьбу – либо со своими врагами, либо с самой ситуацией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786314" cy="5214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/>
              <a:t>В драме на первом плане – не чувства, а действия. </a:t>
            </a:r>
          </a:p>
          <a:p>
            <a:pPr algn="ctr">
              <a:buNone/>
            </a:pPr>
            <a:r>
              <a:rPr lang="ru-RU" b="1" i="1" dirty="0" smtClean="0"/>
              <a:t>Но эти действия могут быть вызваны именно чувствами, причём очень сильными чувствами – страстями. Герой, находящийся под властью этих чувств, совершает активные поступки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пера П.И.Чайковского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/>
              <a:t>"Пиковая дама"</a:t>
            </a:r>
            <a:endParaRPr lang="ru-RU" dirty="0"/>
          </a:p>
        </p:txBody>
      </p:sp>
      <p:pic>
        <p:nvPicPr>
          <p:cNvPr id="5" name="Содержимое 4" descr="pikovaya-dama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0166" y="1571612"/>
            <a:ext cx="6357982" cy="434627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Ария Германа в игорном доме 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"Что наша жизнь? Игра!"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50122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Образ эпический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sz="3600" b="1" dirty="0">
                <a:effectLst/>
              </a:rPr>
              <a:t>обычно поэма, рассказывающая о </a:t>
            </a:r>
            <a:r>
              <a:rPr lang="ru-RU" sz="3600" b="1" dirty="0" smtClean="0">
                <a:effectLst/>
              </a:rPr>
              <a:t>героических деяниях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429124" cy="56436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Свойства эпоса: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Героизм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Единство героя со своим народом, во имя которого он и совершает подвиги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Историчность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Сказочность (иногда эпический герой сражается не только с реальными врагами, но и с мифическими существами)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Оценочность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(герои эпоса либо хорошие, либо плохие, например, богатыри в былинах – и их враги, всякие чудища)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Относительная объективность (эпос описывает реальные исторические события, а герой может иметь свои слабости)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714876" cy="25717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9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Симфония «Богатырская» А.Бородин</a:t>
            </a:r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00504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Ария князя Игоря из оперы А.Бородина "Князь Игорь"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дивительный мир музыкальных образ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удивительный мир музыкальных образов</Template>
  <TotalTime>205</TotalTime>
  <Words>477</Words>
  <Application>Microsoft Office PowerPoint</Application>
  <PresentationFormat>Экран (4:3)</PresentationFormat>
  <Paragraphs>70</Paragraphs>
  <Slides>15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удивительный мир музыкальных образов</vt:lpstr>
      <vt:lpstr>Удивительный мир музыкальных образов</vt:lpstr>
      <vt:lpstr>Слайд 2</vt:lpstr>
      <vt:lpstr>Слайд 3</vt:lpstr>
      <vt:lpstr>Слайд 4</vt:lpstr>
      <vt:lpstr>Образ лирический </vt:lpstr>
      <vt:lpstr>Лирика – очень личное восприятие мира и различных событий</vt:lpstr>
      <vt:lpstr>Драма - произведение, изображающее процесс действия</vt:lpstr>
      <vt:lpstr>Опера П.И.Чайковского  "Пиковая дама"</vt:lpstr>
      <vt:lpstr>Образ эпический обычно поэма, рассказывающая о героических деяниях</vt:lpstr>
      <vt:lpstr>Слайд 10</vt:lpstr>
      <vt:lpstr>Слайд 11</vt:lpstr>
      <vt:lpstr>Слайд 12</vt:lpstr>
      <vt:lpstr>Слайд 13</vt:lpstr>
      <vt:lpstr>Вопросы на  повторение</vt:lpstr>
      <vt:lpstr>Домашнее задание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музыкальных образов</dc:title>
  <dc:subject/>
  <dc:creator>SamLab.ws</dc:creator>
  <cp:keywords/>
  <dc:description/>
  <cp:lastModifiedBy>SamLab.ws</cp:lastModifiedBy>
  <cp:revision>25</cp:revision>
  <dcterms:created xsi:type="dcterms:W3CDTF">2014-09-07T16:22:19Z</dcterms:created>
  <dcterms:modified xsi:type="dcterms:W3CDTF">2014-09-07T19:50:53Z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