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05.01.2015</a:t>
            </a:fld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05.01.2015</a:t>
            </a:fld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05.01.2015</a:t>
            </a:fld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05.01.2015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05.01.2015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05.01.2015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I:\&#1082;&#1072;&#1090;&#1103;\&#1089;%20&#1088;&#1072;&#1073;&#1086;&#1095;&#1077;&#1075;&#1086;%20&#1089;&#1090;&#1086;&#1083;&#1072;\1&#1095;&#1077;&#1090;&#1074;&#1077;&#1088;&#1090;&#1100;\6%20&#1082;&#1083;&#1072;&#1089;&#1089;\2%20&#1091;&#1088;&#1086;&#1082;\Mireille%20Mathieu%20-%20Plaisir%20D'amour.mp3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928670"/>
            <a:ext cx="8401080" cy="516733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 smtClean="0">
                <a:solidFill>
                  <a:srgbClr val="C00000"/>
                </a:solidFill>
              </a:rPr>
              <a:t>Когда звучит напев старинный,</a:t>
            </a:r>
            <a:br>
              <a:rPr lang="ru-RU" sz="4400" b="1" dirty="0" smtClean="0">
                <a:solidFill>
                  <a:srgbClr val="C00000"/>
                </a:solidFill>
              </a:rPr>
            </a:br>
            <a:r>
              <a:rPr lang="ru-RU" sz="4400" b="1" dirty="0" smtClean="0">
                <a:solidFill>
                  <a:srgbClr val="C00000"/>
                </a:solidFill>
              </a:rPr>
              <a:t>  Он будто призывает нас</a:t>
            </a:r>
            <a:br>
              <a:rPr lang="ru-RU" sz="4400" b="1" dirty="0" smtClean="0">
                <a:solidFill>
                  <a:srgbClr val="C00000"/>
                </a:solidFill>
              </a:rPr>
            </a:br>
            <a:r>
              <a:rPr lang="ru-RU" sz="4400" b="1" dirty="0" smtClean="0">
                <a:solidFill>
                  <a:srgbClr val="C00000"/>
                </a:solidFill>
              </a:rPr>
              <a:t>  Уйти за ним дорогой длинной</a:t>
            </a:r>
            <a:br>
              <a:rPr lang="ru-RU" sz="4400" b="1" dirty="0" smtClean="0">
                <a:solidFill>
                  <a:srgbClr val="C00000"/>
                </a:solidFill>
              </a:rPr>
            </a:br>
            <a:r>
              <a:rPr lang="ru-RU" sz="4400" b="1" dirty="0" smtClean="0">
                <a:solidFill>
                  <a:srgbClr val="C00000"/>
                </a:solidFill>
              </a:rPr>
              <a:t>  Туда,где встретит нас романс.</a:t>
            </a:r>
            <a:endParaRPr lang="ru-RU" sz="4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view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85852" y="0"/>
            <a:ext cx="71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Чей портрет лишний? Почему</a:t>
            </a:r>
            <a:r>
              <a:rPr lang="ru-RU" sz="2000" dirty="0" smtClean="0"/>
              <a:t>?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500042"/>
            <a:ext cx="871543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В романсах запечатлены прекрасные качества души русского человека, его устремлённость </a:t>
            </a:r>
            <a:r>
              <a:rPr lang="ru-RU" sz="2800" smtClean="0"/>
              <a:t>к добру, </a:t>
            </a:r>
            <a:r>
              <a:rPr lang="ru-RU" sz="2800" dirty="0" smtClean="0"/>
              <a:t>красоте, любви.</a:t>
            </a:r>
          </a:p>
          <a:p>
            <a:pPr algn="ctr"/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i="1" dirty="0" smtClean="0"/>
              <a:t>Романса голос узнаю</a:t>
            </a:r>
            <a:br>
              <a:rPr lang="ru-RU" sz="2800" b="1" i="1" dirty="0" smtClean="0"/>
            </a:br>
            <a:r>
              <a:rPr lang="ru-RU" sz="2800" b="1" i="1" dirty="0" smtClean="0"/>
              <a:t>На самом дальнем расстоянье:</a:t>
            </a:r>
            <a:br>
              <a:rPr lang="ru-RU" sz="2800" b="1" i="1" dirty="0" smtClean="0"/>
            </a:br>
            <a:r>
              <a:rPr lang="ru-RU" sz="2800" b="1" i="1" dirty="0" smtClean="0"/>
              <a:t>Стою и мысленно пою,</a:t>
            </a:r>
            <a:br>
              <a:rPr lang="ru-RU" sz="2800" b="1" i="1" dirty="0" smtClean="0"/>
            </a:br>
            <a:r>
              <a:rPr lang="ru-RU" sz="2800" b="1" i="1" dirty="0" smtClean="0"/>
              <a:t>И мне приятно с ним слиянье...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143116"/>
            <a:ext cx="8572560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Домашнее задание</a:t>
            </a:r>
          </a:p>
          <a:p>
            <a:pPr algn="ctr"/>
            <a:endParaRPr lang="ru-RU" sz="2400" dirty="0" smtClean="0"/>
          </a:p>
          <a:p>
            <a:pPr marL="342900" indent="-342900">
              <a:buAutoNum type="arabicPeriod"/>
            </a:pPr>
            <a:r>
              <a:rPr lang="ru-RU" sz="3200" i="1" dirty="0" smtClean="0"/>
              <a:t>Каких современных певцов - исполнителей романсов - вы знаете?</a:t>
            </a:r>
          </a:p>
          <a:p>
            <a:pPr marL="342900" indent="-342900">
              <a:buAutoNum type="arabicPeriod"/>
            </a:pPr>
            <a:r>
              <a:rPr lang="ru-RU" sz="3200" i="1" dirty="0" smtClean="0"/>
              <a:t>Написать в тетрадь примеры романсов.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1428736"/>
            <a:ext cx="8401080" cy="466726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600" i="1" dirty="0" smtClean="0"/>
              <a:t>В общении людей большую роль играют                        .</a:t>
            </a:r>
          </a:p>
          <a:p>
            <a:pPr>
              <a:buNone/>
            </a:pPr>
            <a:r>
              <a:rPr lang="ru-RU" sz="3600" i="1" dirty="0" smtClean="0"/>
              <a:t>С их помощью можно выразить любовь и ненависть, радость и печаль, гнев и спокойствие... </a:t>
            </a:r>
          </a:p>
          <a:p>
            <a:pPr>
              <a:buNone/>
            </a:pPr>
            <a:r>
              <a:rPr lang="ru-RU" sz="3600" i="1" dirty="0" smtClean="0"/>
              <a:t>Из устного общения людей выросло музыкальное искусство – </a:t>
            </a:r>
            <a:r>
              <a:rPr lang="ru-RU" sz="3600" i="1" dirty="0" err="1" smtClean="0"/>
              <a:t>искусство</a:t>
            </a:r>
            <a:endParaRPr lang="ru-RU" sz="3600" i="1" dirty="0" smtClean="0"/>
          </a:p>
          <a:p>
            <a:pPr>
              <a:buNone/>
            </a:pPr>
            <a:r>
              <a:rPr lang="ru-RU" sz="3600" i="1" dirty="0" smtClean="0"/>
              <a:t>                                    .</a:t>
            </a:r>
            <a:endParaRPr lang="ru-RU" sz="3600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Образы романсов и песен русских композиторов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14546" y="1857364"/>
            <a:ext cx="40719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i="1" dirty="0" smtClean="0">
                <a:solidFill>
                  <a:srgbClr val="FF0000"/>
                </a:solidFill>
              </a:rPr>
              <a:t>интонации</a:t>
            </a:r>
            <a:endParaRPr lang="ru-RU" sz="2800" i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5072074"/>
            <a:ext cx="35719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i="1" dirty="0" smtClean="0">
                <a:solidFill>
                  <a:srgbClr val="FF0000"/>
                </a:solidFill>
              </a:rPr>
              <a:t>интонирования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857232"/>
            <a:ext cx="8329642" cy="523876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b="1" dirty="0" smtClean="0">
                <a:solidFill>
                  <a:schemeClr val="bg1"/>
                </a:solidFill>
              </a:rPr>
              <a:t>Взаимосвязь разговорной и музыкальной речи ярко проявляется в песенных жанрах, в том числе в</a:t>
            </a:r>
            <a:r>
              <a:rPr lang="ru-RU" sz="3200" b="1" dirty="0" smtClean="0">
                <a:solidFill>
                  <a:srgbClr val="FF0000"/>
                </a:solidFill>
              </a:rPr>
              <a:t> романсах.</a:t>
            </a:r>
          </a:p>
          <a:p>
            <a:pPr algn="ctr">
              <a:buNone/>
            </a:pPr>
            <a:endParaRPr lang="ru-RU" sz="32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3200" b="1" dirty="0" smtClean="0">
                <a:solidFill>
                  <a:srgbClr val="FF0000"/>
                </a:solidFill>
              </a:rPr>
              <a:t>Романс – это……</a:t>
            </a:r>
          </a:p>
          <a:p>
            <a:pPr algn="ctr">
              <a:buNone/>
            </a:pPr>
            <a:endParaRPr lang="ru-RU" sz="32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sz="32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US" sz="3200" b="1" dirty="0" smtClean="0"/>
              <a:t>«</a:t>
            </a:r>
            <a:r>
              <a:rPr lang="en-US" sz="3200" b="1" dirty="0" err="1" smtClean="0"/>
              <a:t>Plaisir</a:t>
            </a:r>
            <a:r>
              <a:rPr lang="en-US" sz="3200" b="1" dirty="0" smtClean="0"/>
              <a:t> d’amour»</a:t>
            </a:r>
            <a:r>
              <a:rPr lang="en-US" sz="3200" dirty="0" smtClean="0"/>
              <a:t> («</a:t>
            </a:r>
            <a:r>
              <a:rPr lang="ru-RU" sz="3200" dirty="0" smtClean="0"/>
              <a:t>Радость любви»)</a:t>
            </a:r>
          </a:p>
          <a:p>
            <a:pPr algn="ctr">
              <a:buNone/>
            </a:pPr>
            <a:endParaRPr lang="ru-RU" sz="3200" dirty="0" smtClean="0"/>
          </a:p>
          <a:p>
            <a:pPr algn="ctr">
              <a:buNone/>
            </a:pPr>
            <a:endParaRPr lang="ru-RU" sz="3200" b="1" dirty="0">
              <a:solidFill>
                <a:srgbClr val="FF0000"/>
              </a:solidFill>
            </a:endParaRPr>
          </a:p>
        </p:txBody>
      </p:sp>
      <p:pic>
        <p:nvPicPr>
          <p:cNvPr id="7" name="Mireille Mathieu - Plaisir D'amour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072462" y="5286388"/>
            <a:ext cx="304800" cy="30480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071538" y="5643578"/>
            <a:ext cx="501233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/>
              <a:t>«Те вечерние колокола»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9133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56208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Романсы создавали и выдающиеся композиторы, и певцы-любители, и неизвестные музыканты.</a:t>
            </a:r>
            <a:endParaRPr lang="ru-RU" sz="3200" b="1" dirty="0">
              <a:solidFill>
                <a:schemeClr val="bg1"/>
              </a:solidFill>
            </a:endParaRPr>
          </a:p>
        </p:txBody>
      </p:sp>
      <p:pic>
        <p:nvPicPr>
          <p:cNvPr id="4" name="Рисунок 3" descr="Александр Александрович Алябьев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4942" y="2143116"/>
            <a:ext cx="3429024" cy="426688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71472" y="2786058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3600" b="1" i="1" dirty="0" smtClean="0"/>
              <a:t>Александр Александрович </a:t>
            </a:r>
            <a:r>
              <a:rPr lang="ru-RU" sz="3600" b="1" i="1" dirty="0" err="1" smtClean="0"/>
              <a:t>Алябьев</a:t>
            </a:r>
            <a:r>
              <a:rPr lang="ru-RU" sz="3600" b="1" i="1" dirty="0" smtClean="0"/>
              <a:t> </a:t>
            </a:r>
          </a:p>
          <a:p>
            <a:pPr algn="ctr"/>
            <a:endParaRPr lang="ru-RU" sz="3600" b="1" i="1" dirty="0" smtClean="0"/>
          </a:p>
          <a:p>
            <a:pPr algn="ctr"/>
            <a:r>
              <a:rPr lang="ru-RU" sz="3600" b="1" i="1" dirty="0" smtClean="0"/>
              <a:t>(1787 - 1851)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Александр Егорович варламов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3438" y="428604"/>
            <a:ext cx="4021943" cy="571501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57158" y="2214554"/>
            <a:ext cx="414340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 smtClean="0"/>
              <a:t>Александр Егорович Варламов </a:t>
            </a:r>
          </a:p>
          <a:p>
            <a:pPr algn="ctr"/>
            <a:endParaRPr lang="ru-RU" sz="3600" b="1" i="1" dirty="0" smtClean="0"/>
          </a:p>
          <a:p>
            <a:pPr algn="ctr"/>
            <a:r>
              <a:rPr lang="ru-RU" sz="3600" b="1" i="1" dirty="0" smtClean="0"/>
              <a:t>(1801 - 1848)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000240"/>
            <a:ext cx="342902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 smtClean="0"/>
              <a:t>Александр </a:t>
            </a:r>
          </a:p>
          <a:p>
            <a:pPr algn="ctr"/>
            <a:r>
              <a:rPr lang="ru-RU" sz="3600" b="1" i="1" dirty="0" smtClean="0"/>
              <a:t>Львович </a:t>
            </a:r>
          </a:p>
          <a:p>
            <a:pPr algn="ctr"/>
            <a:r>
              <a:rPr lang="ru-RU" sz="3600" b="1" i="1" dirty="0" err="1" smtClean="0"/>
              <a:t>Гурилёв</a:t>
            </a:r>
            <a:endParaRPr lang="ru-RU" sz="3600" b="1" i="1" dirty="0" smtClean="0"/>
          </a:p>
          <a:p>
            <a:pPr algn="ctr"/>
            <a:endParaRPr lang="ru-RU" sz="3600" b="1" i="1" dirty="0" smtClean="0"/>
          </a:p>
          <a:p>
            <a:pPr algn="ctr"/>
            <a:r>
              <a:rPr lang="ru-RU" sz="3600" b="1" i="1" dirty="0" smtClean="0"/>
              <a:t> (1803 - 1858)</a:t>
            </a:r>
            <a:endParaRPr lang="ru-RU" sz="3600" dirty="0"/>
          </a:p>
        </p:txBody>
      </p:sp>
      <p:pic>
        <p:nvPicPr>
          <p:cNvPr id="3" name="Рисунок 2" descr="Александр Львович Гурилёв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7620" y="500042"/>
            <a:ext cx="4690871" cy="56435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Глинк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500042"/>
            <a:ext cx="3714776" cy="5549005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500562" y="2214554"/>
            <a:ext cx="392909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 smtClean="0"/>
              <a:t>Михаил</a:t>
            </a:r>
          </a:p>
          <a:p>
            <a:pPr algn="ctr"/>
            <a:r>
              <a:rPr lang="ru-RU" sz="3600" b="1" i="1" dirty="0" smtClean="0"/>
              <a:t> Иванович </a:t>
            </a:r>
          </a:p>
          <a:p>
            <a:pPr algn="ctr"/>
            <a:r>
              <a:rPr lang="ru-RU" sz="3600" b="1" i="1" dirty="0" smtClean="0"/>
              <a:t>Глинка </a:t>
            </a:r>
          </a:p>
          <a:p>
            <a:pPr algn="ctr"/>
            <a:endParaRPr lang="ru-RU" sz="3600" b="1" i="1" dirty="0" smtClean="0"/>
          </a:p>
          <a:p>
            <a:pPr algn="ctr"/>
            <a:r>
              <a:rPr lang="ru-RU" sz="3600" b="1" i="1" dirty="0" smtClean="0"/>
              <a:t>(1804 - 1857)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071678"/>
            <a:ext cx="80010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/>
              <a:t>Олег </a:t>
            </a:r>
            <a:r>
              <a:rPr lang="ru-RU" sz="3600" dirty="0" err="1" smtClean="0"/>
              <a:t>Погудин</a:t>
            </a:r>
            <a:r>
              <a:rPr lang="ru-RU" sz="3600" dirty="0" smtClean="0"/>
              <a:t> « Гори , </a:t>
            </a:r>
            <a:r>
              <a:rPr lang="ru-RU" sz="3600" dirty="0" err="1" smtClean="0"/>
              <a:t>гори</a:t>
            </a:r>
            <a:r>
              <a:rPr lang="ru-RU" sz="3600" dirty="0" smtClean="0"/>
              <a:t> , моя» </a:t>
            </a: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4000504"/>
            <a:ext cx="76438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/>
              <a:t>«Я Вас любил» Владимир </a:t>
            </a:r>
            <a:r>
              <a:rPr lang="ru-RU" sz="3600" dirty="0" err="1" smtClean="0"/>
              <a:t>Огнев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571480"/>
            <a:ext cx="85725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 smtClean="0">
                <a:solidFill>
                  <a:schemeClr val="bg1"/>
                </a:solidFill>
              </a:rPr>
              <a:t>О каких чувствах и переживаниях говорится в них?</a:t>
            </a:r>
            <a:endParaRPr lang="ru-RU" sz="36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1428736"/>
            <a:ext cx="87154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Некоторые романсы настолько полюбились слушателям, что их стали называть народными песнями. 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Пример такого произведения - песня-романс А. Варламова на слова Н. Цыганова "Красный сарафан".</a:t>
            </a:r>
          </a:p>
          <a:p>
            <a:pPr algn="ctr"/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3786190"/>
            <a:ext cx="84296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1.Как в романсе "Красный сарафан" строится беседа дочери и матери?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4714884"/>
            <a:ext cx="83582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2.Как меняются лад (мажор или минор), темп, характер звучания, аккомпанемент?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56</TotalTime>
  <Words>254</Words>
  <PresentationFormat>Экран (4:3)</PresentationFormat>
  <Paragraphs>46</Paragraphs>
  <Slides>12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Бумажная</vt:lpstr>
      <vt:lpstr>Слайд 1</vt:lpstr>
      <vt:lpstr>Образы романсов и песен русских композиторов </vt:lpstr>
      <vt:lpstr>Слайд 3</vt:lpstr>
      <vt:lpstr>Романсы создавали и выдающиеся композиторы, и певцы-любители, и неизвестные музыканты.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SamLab.ws</cp:lastModifiedBy>
  <cp:revision>17</cp:revision>
  <dcterms:modified xsi:type="dcterms:W3CDTF">2015-01-04T23:13:07Z</dcterms:modified>
</cp:coreProperties>
</file>